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5" r:id="rId17"/>
    <p:sldId id="314" r:id="rId18"/>
    <p:sldId id="276" r:id="rId19"/>
    <p:sldId id="277" r:id="rId20"/>
    <p:sldId id="278" r:id="rId21"/>
    <p:sldId id="279" r:id="rId22"/>
    <p:sldId id="280" r:id="rId23"/>
    <p:sldId id="281" r:id="rId24"/>
    <p:sldId id="315" r:id="rId25"/>
    <p:sldId id="282" r:id="rId26"/>
    <p:sldId id="283" r:id="rId27"/>
    <p:sldId id="284" r:id="rId28"/>
    <p:sldId id="316" r:id="rId29"/>
    <p:sldId id="304" r:id="rId30"/>
    <p:sldId id="319" r:id="rId31"/>
    <p:sldId id="285" r:id="rId32"/>
    <p:sldId id="286" r:id="rId33"/>
    <p:sldId id="287" r:id="rId34"/>
    <p:sldId id="305" r:id="rId35"/>
    <p:sldId id="288" r:id="rId36"/>
    <p:sldId id="325" r:id="rId37"/>
    <p:sldId id="306" r:id="rId38"/>
    <p:sldId id="321" r:id="rId39"/>
    <p:sldId id="289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12" r:id="rId49"/>
    <p:sldId id="313" r:id="rId5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27963" autoAdjust="0"/>
  </p:normalViewPr>
  <p:slideViewPr>
    <p:cSldViewPr>
      <p:cViewPr varScale="1">
        <p:scale>
          <a:sx n="31" d="100"/>
          <a:sy n="31" d="100"/>
        </p:scale>
        <p:origin x="349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824"/>
    </p:cViewPr>
  </p:outlineViewPr>
  <p:notesTextViewPr>
    <p:cViewPr>
      <p:scale>
        <a:sx n="105" d="100"/>
        <a:sy n="10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10" d="100"/>
          <a:sy n="110" d="100"/>
        </p:scale>
        <p:origin x="880" y="-7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8ECB1A-155F-B545-9E0D-238D038448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3119C6-E7EF-5A49-A752-E6A0858A37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96075-4378-F348-BE86-3FC27D06395D}" type="datetimeFigureOut">
              <a:rPr lang="en-US" smtClean="0"/>
              <a:t>6/4/19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384549-371E-7649-81A2-1151CCFACE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717563-A280-014A-A5D4-B5B2E7E718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4BED5-D265-5249-92CB-CA6CC7F2B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31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11DF8-AD6A-45E4-B4B7-D4AF38566890}" type="datetimeFigureOut">
              <a:rPr lang="en-US" smtClean="0"/>
              <a:t>6/4/19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7ABB4-C04F-499C-AB5D-3B5CF91470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87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867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7044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145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Dragons. Why kill them if they’re so benign and helpful?</a:t>
            </a:r>
          </a:p>
          <a:p>
            <a:endParaRPr lang="en-US" sz="20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20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are magical mystical beasts </a:t>
            </a:r>
          </a:p>
          <a:p>
            <a:r>
              <a:rPr lang="en-US" sz="20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that protect and defend. </a:t>
            </a:r>
          </a:p>
          <a:p>
            <a:endParaRPr lang="en-US" sz="2000" b="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20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Powerful enough that </a:t>
            </a:r>
          </a:p>
          <a:p>
            <a:r>
              <a:rPr lang="en-US" sz="20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even an </a:t>
            </a:r>
            <a:r>
              <a:rPr lang="en-US" sz="20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image</a:t>
            </a:r>
            <a:r>
              <a:rPr lang="en-US" sz="20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a Dragon is useful.</a:t>
            </a:r>
            <a:endParaRPr lang="en-US" sz="20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if dragons are so helpful, benign, friendly,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why did St George slay the dragon?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Alternate points of view here?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story, the Dragon saved the city, they love dragons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did the horsemen feel about that dragon?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 there, perhaps, a reason they were attacking the city?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Might they have called THEIR dragon to assist them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just as the people of Wu wanted a dragon to defend them?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 is the Benign Savior Dragon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Will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save us all from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wasted transformation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difficult conversions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semantic and structural losses, due to data incompatibility.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Quote: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“We will put all of our content into XML and the we will be able to do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Anything we want with it,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Interchange it freely and easily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Have it live a long time”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Well, I’m a consultant, and I’ve probably said that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I’ve heard those claims often enough.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Some Believe in the Evil Dragon of Tag Set Proliferation.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If we are to gain the protection of the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One-Data-Format Dragon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must all agree on how to tag this, that, and the other thing. </a:t>
            </a:r>
          </a:p>
          <a:p>
            <a:endParaRPr lang="en-US" dirty="0"/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People talking at conferences and on mailing lists (XSL-list XML-Dev)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People writing blogs and articles and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Github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issues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Proliferation of tag sets (modeled by DTD, RELAXNG, XSD) must be stopped.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Tag Set Coordination is essential or XML will deteriorate into a virtual Tower of Babel.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about the impending catastrophe caused by schema proliferation,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fuming about the Tower of Babel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these folks are are Serious. Technical, Well meaning.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105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in my opinion, misguided (wrong!)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evil dragon of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Tag Set Proliferation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 </a:t>
            </a:r>
            <a:r>
              <a:rPr lang="en-US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very small threat indeed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 If it is actually a dragon at all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-  Verticals tend to organize and restrict tag sets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believe there is ONE dragon that can best be described as  a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single, simple, list of everything that anyone would ever be interested in.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that’s absurd. Horses for courses.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It’s also a very old story: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GenCode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Committee - ….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the 1970s (GCA, IBM, and others)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list of all generic tags needed for publishing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(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enuff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make formatted documents)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trying to eliminate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proprietary formatting markup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like bell code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Expected a list of 75 or so tags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31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Technological Dragon: Slice &amp; Dice Publishing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lot of people are looking for technological dragons to solve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 problems.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Commercial Publishers want “Slice &amp; Dice” Publishing from XML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Scenario: 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Just combined three publishing companies in the same general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subject area (engineering, telephony, biosciences, politics,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healthcare)   Doesn’t matter what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Management demands synergy (cheap, fast, easy)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Combine content from a wide variety of publications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written for different uses and different users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Make new products which will sell well but not erode sales of any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existing products</a:t>
            </a:r>
          </a:p>
          <a:p>
            <a:pPr marL="171450" indent="-1714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 is a pretty good dragon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Technological Dragon: Custom Textbooks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Assemble a custom textbook from: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bits from this textbook, that textbook, this journal,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that study guide, several test banks, and multiple datasets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mix in a few pages written by the user, and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 XML to make this work.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Well, technically that can be done fairly gracefully using XML.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Merge all the materials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Format everything  the same way even if original designs were quite different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Make a single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ToC</a:t>
            </a: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Make a single Index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of this can built (won’t be cheap)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Has the XML Dragon created the ability to make slice and dice textbooks?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NO! Because is wasn’t a technological problem to start with.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was an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EDITORIAL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problem.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a single voice, a point of view, a design.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Does NOT introduce ideas, build on them, and then review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beginning, middle, and end.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Bad dragon, bad, bad, for setting expectations (DITA story?)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1200" b="1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Constraint</a:t>
            </a:r>
            <a:r>
              <a:rPr lang="de-DE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Language Dragons (aka Modeling </a:t>
            </a:r>
            <a:r>
              <a:rPr lang="de-DE" sz="1200" b="1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Languages</a:t>
            </a:r>
            <a:r>
              <a:rPr lang="de-DE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</a:p>
          <a:p>
            <a:endParaRPr lang="de-DE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You hear a lot of talk of highly emotional talk about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choice of language in which to define your XML vocabulary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are people say DTDs are old-fashioned, underpowered, DO NOT USE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“Everyone” is using XSD Schema, you should too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RELAX NG is the best of the  (of course DITA, right?)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 people INSIST they know what you should do.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Should you take their advice?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are they describing another of these dragons – which might be helpful or hostile?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Debbie’ consulting hint: Ask if they found out anything about your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requirements before they made a recommendation.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XML constraint languages, as in technology in general,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is no ONE answer that works for everyone.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appropriate universal answer to schema language selection is: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depends!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 Dragons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keep encountering a new group of dragon-worshipers in the XML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world: tool fanatics.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There are several XML tools that have loyal – almost fanatical  followers: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Some are convinced that the Dragon  that will solve all of our problems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is Oxygen XML Editor/Developer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Others are equally convinced that the Dragon on which all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XMLers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depend for their lives is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XMLSpy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(or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XMetaL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whatever)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Others know that if Michael Kay wrote it it’s perfect, and if any other application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or spec disagrees with one </a:t>
            </a:r>
            <a:r>
              <a:rPr lang="en-US" dirty="0"/>
              <a:t>Michael Kay wrote,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then that other application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or spec is simply wrong.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REMINDER: Basic goals of XML is to be product independent. 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matter how fond of a tool,  You are Sacrificing one of the major benefits of XML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if your models and documents are NOT compatible with multiple tools.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(JATS 9 DTD parsers)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Warning: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Tool-dragons a flighty, and may succumb to corporate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pressures at any time.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Don’t handcuff yourself by becoming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tool dependent – even if it’s a great tool!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284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Linked  Data Dragon: A  Great Cloud Dragon?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This is Tommie’s story so I am going to read it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we just praying to our Great Cloud ?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example: She recently got a phone call from a client. I had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helped them design their XML application, develop their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models, and plan their strategy for creating and using XML.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were going to start with minimal markup and add richness later;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an unreasonable business strategy, They created XML that had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could support creating a print product very like their current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(very simple) print product and from which they created a web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version of the product that could: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display pages,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display an expandable/collapsible table of contents, and</a:t>
            </a:r>
          </a:p>
          <a:p>
            <a:pPr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support full text search.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 they created the print and web products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were going to hire a small army of subject-matter expert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indexers who were going to index the data in detail and build even more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Detailed metadata. From this indexed version the publisher was going to produce a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wonderful, exciting, new product that gave users precise retrieval.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Then, before they could start indexing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were purchased by a bigger commercial publisher.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User Intimidation by Summoning the Great Linked Data Dragon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new owners sent </a:t>
            </a:r>
            <a:r>
              <a:rPr lang="en-US" sz="1200" i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consultant to give advice to the newly acquired subsidiary.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 consultant apparently told the now-small division of the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international publishing behemoth, that: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 need to hire army of subject matter indexers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(waste of time and money)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Retrieval problems could, and should, be solved by RDF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used a lot of words our client didn’t  understand: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  Triple store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  Ontology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  Linked data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  Semantics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Tommie’s contact called her, confused.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was an RDF?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Could he buy one online?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could it provide retrieval on information that didn’t exist?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How could he make it work so that he didn’t look incompetent and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uncooperative to his new Owners?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What was an Ontology?. Did owls deliver email?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 had heard about benefits of  Linked Data, but he had no idea what it was.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 it linked lists like his Dad programmed in the 70s?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don’t think Mulberry was a lot of help.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Linked Data Dragon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Tommie explained that Linked Data is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way to encode the relationship between pieces of information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 that may or may not be co-located.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Linked data uses a set of externally defined relationships and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subject keywords to specify these relationships. These concepts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defined in an Ontology, which is similar to any other controlled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vocabulary except that the people promulgating Ontologies each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seem to think that theirs is the only legitimate Ontology and the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others are beneath contempt.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(Unlike people promoting use of various sets of index terms,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who seem to think that theirs is the only way to index </a:t>
            </a:r>
          </a:p>
          <a:p>
            <a:r>
              <a:rPr lang="en-US" sz="1200" i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particular type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information – for example, medical procedures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types of steel – and the others Terms are useful in other environments.)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idea is that you will insert a boat-load of unique identifiers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your content – quite granular:  probably sections, paragraphs,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tables, individual table cells and metadata elements.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Then, in a database  called a “triple store” you will record a lot of little fact-lets.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example: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This location identifies the author of the document.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Your ontology defines “author”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name of the author of the document is Jane Smyth. 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Your ontology defines “name” and “document”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Document was published on January 14, 2019.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Your ontology defines “published”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This section of the document is about Asia.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Your ontology defines “Asia”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so forth.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21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Triple Store Dragons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While there have been experiments in creating these “triples” using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artificial intelligence from the content of documents,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people who actually want useful retrieval from their linked data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skilled people analyze the documents and the expected context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Create semantically documents from which software makes the triples.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 existing semantically tagged documents from which software makes the triples.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 is syntactically different from more traditional methods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 indexing the content BUT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 almost exactly the same skills and the same amount of work.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just sounds ever-so-much-cooler!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Linked Data and the Semantic Web were presented to this user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 all-powerful Discover, Indexing, and Retrieval Dragon, which is clearly absurd.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RDF is  </a:t>
            </a:r>
            <a:r>
              <a:rPr lang="it-IT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data format. </a:t>
            </a:r>
          </a:p>
          <a:p>
            <a:r>
              <a:rPr lang="it-IT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formats 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very useful, but they don’t create data!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Shesaw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 way to stamp out a hero badge for this guy (the main job of a consultant is to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make the client look good). He needed INDEXING and human semantic assignment!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099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8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Another of OUR Great Cloud Dragons: The Semantic Web?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we just praying to our Great Cloud Dragon ?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should confess that I don’t actually know what the Semantic web is.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 will be. Or should be. Or could be.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Tommie thought she did, a few years ago.  So let me read you her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take on this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Since she thought she knew, so much has been said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By a variety of experts.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 learned all about it from: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-  someone who announces at parties that he is “involved in building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the foundations for the semantic web”, and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-   from someone who probably IS involved in building the foundations of the semantic web.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 got a long explanation from a very sincere (albeit chemically enhanced)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employee of the W3C who seemed downright religious about the Semantic Web.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She and I recently heard a conference-rant about how successful the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Semantic Web is – today – right now --we need to pay attention!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685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Semantic Web Cloud Dragon continued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 these folks were sincere, well informed, articulate, and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said something mutually exclusive.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say it about the here and  now; it is the way real organizations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are distributing real content to real users.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say it will be ready for prime time in two years,  or three.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said that ten years ago – and I don’t see much of it yet, whatever it is.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say that it will provide high quality subject access to all the information on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the ever growing web. RSN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of them talk about retrieval, and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 of them talk about entities, and links, and RDF and OWL and Turtle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One even waxed poetic about one Ontology or another as the “Solution to the Semantic Web”,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proving that good grammar and sincerity are not necessarily related.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Tommie just does NOT see how an encoding infrastructure,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No matter how clever, flexible, and powerful it may be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Can provide subject access to masses to dirty data.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folks, that’s what we’re talking about here.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Web is a mountain of dirty data! Filthy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Tommie’s Story Continues: Dirty Data – UGH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you know what happens when you pour dirty data into a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powerful electronic indexing and display tool?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bad data floats to the top! So it looks even worse than it is.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Let me tell you one of Tommie’s an old stories. How old? It’s about a Topic Map.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could retell a similar story about currently trendy semantics, but I prefer to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tell stories about people who are NOT in the audience, and who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not current clients. (Consultants don’t last long if they embarrass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 clients in public.)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demonstration Topic Map Tommie remembers seeing was made automatically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from the proceedings for a conference. Using the markup that the speakers had provided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(with just enough clean up that it was possible to make pages) this brave soul (or is it Topic Map Dragon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religious fanatic) had built a Topic Map to provide access to the papers in the proceedings. Tommie had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just heard a talk about how much you could learn by looking at the Topic Map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without looking at the data being indexed at all. So She looked at the “geographic” information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Provided by this Topic Map, and learned that Cleveland, Ohio was in Scotland!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Actually, what She saw was not the first public announcement of the transcontinental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transplantation of a large metropolitan area but a demonstration that dirty data floats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the top in an automated system.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Topic Map engine gathering it’s geographic information from the data assumed that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city was in the next state mentioned  in the document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city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state was in the country next mentioned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state.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author (who lived in Cleveland )provided state-or-province in her address,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but she didn’t mention that she lived in the United States.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NEXT author on the paper mentioned that he lived in Scotland.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So, the Topic Map asserted that Cleveland is in Ohio, that Ohio is in Scotland, 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and thus that Cleveland is in Scotland.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Bad Algorithm, right? You never saw a bad current algorithm?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Dirty Data Rises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DISCOVERY, ACCESS AND RETRIEVAL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Yes, yes, Tommie and I have been reading about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Artificial Intelligence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Machine Learning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Natural Language Processing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QUOTE: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We do not need indexing because our inference engines can deduce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cool things from our stream of consciousness natural language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mark index terms. And they can…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Difference between: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terms in the text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all the variant terms in the text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broader terms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narrower terms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My Favorite Old Dragon: Automatic Indexing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I’ve been reading that effective automatic indexing was “just around the corner” since 1972.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don’t mean that 1972 was the first time this claim was made,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I mean that’s when I first read about it.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wrote a masters thesis on it in 1975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It was an old claim then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as far as I can see, in 2019 it’s still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just around the same corner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Things are much better now, really! Maybe even 100% better.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we were promised a million, in 1972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Natural Language Processing and AI and ML and…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whatever you want to call it are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good enough for many “rough cut” retrieval systems.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They are typically much better than simple full text search.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But that is not saying much!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when we want high quality discoverability/retrieval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we need high quality semantic classification and indexing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And if we want it in two or three years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we need that Dragon and we need it soon!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822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DISCOVERY, ACCESS AND RETRIEVAL Dragons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Much, perhaps most, of the excitement around here is, in one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way or another, about discovery, discoverability, access, and retrieval.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Certainly that’s what the Semantic Web, Machine Learning, Linked Data,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RDF, data mining, and some Natural Language processing are about.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while I don’t know exactly what dragons who will save us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from drowning in a sea of information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can tell you some things about the dragon(s) we need.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I’ll call them 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Information Discovery Dragons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dragons, for the next 5 years or so, 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will make use of many of the tools we are talking about this week: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  XML, JSON, or a successor markup specification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Declarative, descriptive semantic markup, positively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RDF triple stores and SPARQL, probably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XML Stack (XQuery, XPath, XSLT, </a:t>
            </a:r>
            <a:r>
              <a:rPr lang="en-US" sz="1200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XForms</a:t>
            </a: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etc.), definitely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even when  the data is not in XML syntax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Machine Learning, possibly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Data mining, absolutely</a:t>
            </a:r>
          </a:p>
          <a:p>
            <a:pPr marL="171450" indent="-171450">
              <a:buFontTx/>
              <a:buChar char="-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almost certainly, almost sure, </a:t>
            </a:r>
            <a:r>
              <a:rPr lang="en-US" sz="1200" b="1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validatable</a:t>
            </a:r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generic markup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Skills for the Information Discovery Dragons</a:t>
            </a:r>
          </a:p>
          <a:p>
            <a:endParaRPr lang="en-US" sz="12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dragons, for the next 10 years or so, will have skills including: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Data mining, especially for semantic metadata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Semantic discovery and linking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Ontology/taxonomy/thesaurus development and manipulation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High quality natural language processing and translation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Oh yes, and Indexing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Their job descriptions will read something like: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Develop and implement controlled vocabularies and indexing policies;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Promote consistency among link sets and ontologies/taxonomies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Stay abreast of new knowledge organization and manipulation techniques,</a:t>
            </a:r>
            <a:b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theories, and technologies.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778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Oh Yes, and the Artificial Intelligence Dragon</a:t>
            </a:r>
          </a:p>
          <a:p>
            <a:endParaRPr lang="en-US" b="1" dirty="0"/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Artificial Intelligence will succeed by redefining what AI means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 you remember what AI meant in 1950? 1960? 1980? </a:t>
            </a:r>
          </a:p>
          <a:p>
            <a:pPr marL="171450" indent="-171450">
              <a:buFontTx/>
              <a:buChar char="-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Neither do I, but I have read about it</a:t>
            </a:r>
          </a:p>
          <a:p>
            <a:endParaRPr lang="en-US" dirty="0"/>
          </a:p>
          <a:p>
            <a:r>
              <a:rPr lang="en-US" dirty="0"/>
              <a:t>That is not what we mean today, and not what we will mean</a:t>
            </a:r>
          </a:p>
          <a:p>
            <a:r>
              <a:rPr lang="en-US" dirty="0"/>
              <a:t>In 5 to 10 years.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845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(MAYBE THIS DRAGON IS THE INTERNET OF THINGS?)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52676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 don’t know how our Dragons will dress, 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although I doubt that many will wear the colorful silk robes of a Mandarin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40407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But I do know what they will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Categorize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Classify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Build and regularize metadata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Develop subject codes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Link to ontology terms and build new Ontologies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Translate and transform data into knowledge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 (yes) index (or specify and build indexing algorithms)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they will wield thesauri.</a:t>
            </a:r>
          </a:p>
          <a:p>
            <a:endParaRPr lang="en-US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(and ontologies / taxonomies / dictionaries / link sets / term databases)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GREAT XML DRAGON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of us at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MarkupUK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been treating XML as the dragon that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 save us all. We have been defending XML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 from proponents of JSON (a very useful small dragon species)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 from vendors who suggest that HTML is all a publisher needs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 from people who suggest that word processors and their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auto-magic conversion to HTML is the be-all-and-end-all.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 of us live, sleep, breathe XML!  (My dragon!)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actually some really good reasons to use, and promote the use of, XML.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XML is an excellent carrier format for declarative markup!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We can use XML to store markup that tells us what information is, and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To separate that from what it should look like at any particular time or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How it should be processed in a  particular application.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13153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 Dragon: The best thing about our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XMLDragon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the stack and the tools! 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are some excellent tools available to work with XML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very smart people, some of whom are in this room,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been working both hard and smart for quite a long time to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build tools that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Create,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Manage,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Transmit and Receive,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Format and Display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Query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Transform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Use, and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Archive XML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0882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Saddest Dragon: The most disappointing thing about our XML Dragon is the tools!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XML was announced we were thrilled.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version of SGML that was optimized for tool building would no doubt lead to a lot of great new tools.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were looking forward to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 Authoring tools with significantly different look and feel from those we already had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 Authoring tools easy for beginners and word processor users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 Document manipulation tools that were powerful, flexible, and easy to use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-   Search applications that empowered users.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we sort of have some of that.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frankly, the tools aren't good enough to enable people who want to focus on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their subject matter and not the tool to get very far working with XML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That, my friends, is our fault, not theirs. (And is a Tommie topic for another day.)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8966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May be Backing the Wrong Dragon</a:t>
            </a:r>
          </a:p>
          <a:p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XML might not be NOT the dragon most of us should be looking for.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Declarative Markup is where the REAL power resides.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Declarative Markup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whatever the syntax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is where I think we at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MarkupUK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and we  who are concerned about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long lived, easily interchangeable, 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multi-purpose documents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should focus.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people want to do that with JSON instead of XML, that's OK.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In fact, more and more tools that were developed (or at least marketed)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initially as XML tools now handle JSON, too.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XML tools feature their JSON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MarkDown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capabilities in their publicity.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We’re OK with that!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when, not if, when, the next syntax for document markup comes along,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We’re likely to be OK with it too!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long as it allows users to decide what is important to them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mark that in the documents. OH – and allow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-  document hierarchies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-  nested structures, a mixture of letter, words, numbers, and marked-up stuff, and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- a clear way to know (as I said here last year) where each identified thing ENDS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0550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OUR dragon doesn't necessarily look like XML.    Does yours?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6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Questions? Comments? Discussion?</a:t>
            </a:r>
          </a:p>
          <a:p>
            <a:endParaRPr lang="en-US" b="1" dirty="0"/>
          </a:p>
          <a:p>
            <a:r>
              <a:rPr lang="en-US" b="1" dirty="0"/>
              <a:t>Time for a beer?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6773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900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544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10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386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06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47ABB4-C04F-499C-AB5D-3B5CF914703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274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38AF7-56DA-4ED4-8F02-A6853A10C6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ABA20-77E4-46CD-B7DC-BB7DFC182C3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2365C0-D9E8-4AC2-88B2-F24D59C34B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CC5105-4D41-4D7D-B9D7-F48BD9BF97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942C8-E3F4-432F-9797-1316FBE9C5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A0929D-FF1A-4154-AD21-21EDA104D2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D3B4F4-93E9-4ADA-A3CE-D90C913C58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99197-D342-41BA-BCE5-7EA83584F1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2CE7E9-1E8D-4865-B336-9C48AC959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99C41-DF29-4591-A50F-2ECE70FCEF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3A3EE-3954-447C-AE5C-81738F56EE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D7B87D-252E-49EF-929B-FD9A7676D6F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533400"/>
            <a:ext cx="7772400" cy="1143000"/>
          </a:xfrm>
        </p:spPr>
        <p:txBody>
          <a:bodyPr/>
          <a:lstStyle/>
          <a:p>
            <a:r>
              <a:rPr lang="en-US" dirty="0"/>
              <a:t>Everyone Knows What a Dragon Looks Like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2286000"/>
            <a:ext cx="6400800" cy="1752600"/>
          </a:xfrm>
        </p:spPr>
        <p:txBody>
          <a:bodyPr/>
          <a:lstStyle/>
          <a:p>
            <a:r>
              <a:rPr lang="en-US" dirty="0"/>
              <a:t>written by Jay Williams</a:t>
            </a:r>
            <a:br>
              <a:rPr lang="en-US" dirty="0"/>
            </a:br>
            <a:r>
              <a:rPr lang="en-US" dirty="0"/>
              <a:t>illustrated by Mercer Mayer</a:t>
            </a:r>
          </a:p>
          <a:p>
            <a:endParaRPr lang="en-US" dirty="0"/>
          </a:p>
          <a:p>
            <a:r>
              <a:rPr lang="en-US" sz="2400" dirty="0"/>
              <a:t>Read and interpreted by </a:t>
            </a:r>
            <a:br>
              <a:rPr lang="en-US" sz="2400" dirty="0"/>
            </a:br>
            <a:r>
              <a:rPr lang="en-US" sz="2400" dirty="0"/>
              <a:t>B. Tommie Usdin</a:t>
            </a:r>
          </a:p>
          <a:p>
            <a:r>
              <a:rPr lang="en-US" sz="2400" dirty="0"/>
              <a:t>&amp;</a:t>
            </a:r>
          </a:p>
          <a:p>
            <a:r>
              <a:rPr lang="en-US" sz="2400" dirty="0"/>
              <a:t>Debbie </a:t>
            </a:r>
            <a:r>
              <a:rPr lang="en-US" sz="2400" dirty="0" err="1"/>
              <a:t>Lapeyre</a:t>
            </a:r>
            <a:br>
              <a:rPr lang="en-US" sz="2400" dirty="0"/>
            </a:br>
            <a:r>
              <a:rPr lang="en-US" sz="2400" dirty="0"/>
              <a:t>Mulberry Technologies, Inc.</a:t>
            </a:r>
            <a:endParaRPr 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784975" y="43402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8" name="Picture 4" descr="9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38113"/>
            <a:ext cx="8553450" cy="6581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2" name="Picture 4" descr="10.jpg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150813"/>
            <a:ext cx="8528050" cy="6554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6" name="Picture 4" descr="11.jpg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65100"/>
            <a:ext cx="8553450" cy="652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40" name="Picture 4" descr="12.jpg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" y="150813"/>
            <a:ext cx="8589963" cy="6554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MenAndDragon.jpg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31763"/>
            <a:ext cx="6553200" cy="6389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&#10;StGeorge1.jpg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52400"/>
            <a:ext cx="5280025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B3FC5A-40B9-6841-8B10-3E3555023D91}"/>
              </a:ext>
            </a:extLst>
          </p:cNvPr>
          <p:cNvSpPr txBox="1"/>
          <p:nvPr/>
        </p:nvSpPr>
        <p:spPr>
          <a:xfrm>
            <a:off x="3657600" y="2286000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D7735C-1F10-5F41-85EB-BACCE78A5F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B00151-4D46-4D46-B82A-92B0B4881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95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KnightSmallDragon.jpg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1888" y="200025"/>
            <a:ext cx="4340225" cy="6456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ragonFloat.jpg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100"/>
            <a:ext cx="9144000" cy="627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1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-20638"/>
            <a:ext cx="8915400" cy="6770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GreenDragon.jpg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6291263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4" name="Picture 4" descr="RomanDragon.jpg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152400"/>
            <a:ext cx="4605338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StGeorge.jpg 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"/>
            <a:ext cx="5083175" cy="6456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andcuffDragon.jpg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615315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B7CC4A-0C82-D34F-9FD0-9DF7463F0F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987" y="0"/>
            <a:ext cx="5534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87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BW2.jpg      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52400"/>
            <a:ext cx="4757738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briefcaseDragon.jpg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0"/>
            <a:ext cx="6553200" cy="6470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3" name="Picture 3" descr="runFromDragon.jpg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38" y="228600"/>
            <a:ext cx="6283325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BE5EDE-A205-3A4C-AB06-BE17C56C8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396" y="0"/>
            <a:ext cx="50932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714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22421C-47A0-2F4E-A948-2D06E0A13A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093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2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3" y="138113"/>
            <a:ext cx="8562975" cy="6581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#10;redDragon.jpg                                                  0011EBE9Panax                          B64C5513:">
            <a:extLst>
              <a:ext uri="{FF2B5EF4-FFF2-40B4-BE49-F238E27FC236}">
                <a16:creationId xmlns:a16="http://schemas.microsoft.com/office/drawing/2014/main" id="{A4EE304A-F7CE-5F49-BDAA-5A0A4383C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25582"/>
            <a:ext cx="3863975" cy="632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51453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&#10;redDragon.jpg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04800"/>
            <a:ext cx="3863975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 Yucch.jpg    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7438" y="0"/>
            <a:ext cx="324008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PurpleGreen.jpg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8913" y="131763"/>
            <a:ext cx="6224587" cy="65928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roastChicken.jpg                                               0011EBE9Panax                          B64C5513:">
            <a:extLst>
              <a:ext uri="{FF2B5EF4-FFF2-40B4-BE49-F238E27FC236}">
                <a16:creationId xmlns:a16="http://schemas.microsoft.com/office/drawing/2014/main" id="{D8409073-21FF-1F4A-9FCD-198BC9C26D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6838"/>
            <a:ext cx="8153400" cy="67611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10791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&#10;BW-dragon.jpg                                                  0011EBE9Panax                          B64C5513:">
            <a:extLst>
              <a:ext uri="{FF2B5EF4-FFF2-40B4-BE49-F238E27FC236}">
                <a16:creationId xmlns:a16="http://schemas.microsoft.com/office/drawing/2014/main" id="{D23A3992-EC07-C84F-A254-71EEDC533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00"/>
            <a:ext cx="9144000" cy="558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ragon_4.jpg                                                   0011EBE9Panax                          B64C5513:">
            <a:extLst>
              <a:ext uri="{FF2B5EF4-FFF2-40B4-BE49-F238E27FC236}">
                <a16:creationId xmlns:a16="http://schemas.microsoft.com/office/drawing/2014/main" id="{E6B89E5C-E365-8A45-8C38-F766410D9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1450" y="-12700"/>
            <a:ext cx="6261100" cy="6883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70297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AD8FCC-A8C1-644C-A192-EA6FD4EE9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216"/>
            <a:ext cx="9144000" cy="644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50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F1D876-309B-5B45-83C8-B2192A4CE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519380"/>
            <a:ext cx="7138086" cy="633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920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hineseRobes.jpg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09600"/>
            <a:ext cx="5126038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5" name="Picture 5" descr="3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65100"/>
            <a:ext cx="8580437" cy="652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3" descr="sort.jpg      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71538"/>
            <a:ext cx="8077200" cy="628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thesaurus2.jpg                                                 0011EBE9Panax                          B64C5513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01638"/>
            <a:ext cx="4706938" cy="6456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D72CD3-6DEB-D043-B9F4-9E0B33E60A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0" y="0"/>
            <a:ext cx="6035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699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7B5D23C-1244-7944-B8E8-4D2FCED68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176" y="0"/>
            <a:ext cx="6327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4840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EB39B-2689-E749-9CF5-BD2A9C893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788" y="0"/>
            <a:ext cx="5678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2222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51BE4B1-D802-2344-874D-A2241ACF1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685800"/>
            <a:ext cx="7747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8487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99FFC6-67B8-8B41-8EB9-7570E9414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4329"/>
            <a:ext cx="9144000" cy="606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537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229445-17F4-A94E-9C95-CF78EE58C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140" y="0"/>
            <a:ext cx="3083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2961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44709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98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8" name="Picture 4" descr="4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60338"/>
            <a:ext cx="8553450" cy="653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2" name="Picture 4" descr="5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50813"/>
            <a:ext cx="8580437" cy="6554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6" name="Picture 4" descr="6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275" y="150813"/>
            <a:ext cx="8553450" cy="6554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20" name="Picture 4" descr="7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0" y="173038"/>
            <a:ext cx="8509000" cy="6510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4" name="Picture 4" descr="8.jpg                                                          0011EBE9Panax                          ABA78158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38113"/>
            <a:ext cx="8580437" cy="6581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4489</TotalTime>
  <Words>3038</Words>
  <Application>Microsoft Macintosh PowerPoint</Application>
  <PresentationFormat>On-screen Show (4:3)</PresentationFormat>
  <Paragraphs>570</Paragraphs>
  <Slides>49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Times</vt:lpstr>
      <vt:lpstr>Blank</vt:lpstr>
      <vt:lpstr>Everyone Knows What a Dragon Looks Like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Mulberry Technologies, Inc.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Everyone Knows What a Dragon Looks Like</dc:title>
  <dc:creator>Tommie Usdin</dc:creator>
  <cp:lastModifiedBy>Deborah Lapeyre</cp:lastModifiedBy>
  <cp:revision>107</cp:revision>
  <cp:lastPrinted>2019-06-03T21:59:55Z</cp:lastPrinted>
  <dcterms:created xsi:type="dcterms:W3CDTF">2003-05-09T23:08:59Z</dcterms:created>
  <dcterms:modified xsi:type="dcterms:W3CDTF">2019-06-04T20:34:22Z</dcterms:modified>
</cp:coreProperties>
</file>